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1" r:id="rId9"/>
    <p:sldId id="262" r:id="rId10"/>
    <p:sldId id="260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27" d="100"/>
          <a:sy n="27" d="100"/>
        </p:scale>
        <p:origin x="78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48FE5CA-8FBE-40B5-B008-99E93F2DE4EA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555D-58B9-4CDB-9D1B-D31AD746BACD}" type="slidenum">
              <a:rPr lang="nl-NL" smtClean="0"/>
              <a:t>‹nr.›</a:t>
            </a:fld>
            <a:endParaRPr lang="nl-NL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02297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E5CA-8FBE-40B5-B008-99E93F2DE4EA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555D-58B9-4CDB-9D1B-D31AD746BA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9304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E5CA-8FBE-40B5-B008-99E93F2DE4EA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555D-58B9-4CDB-9D1B-D31AD746BACD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10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E5CA-8FBE-40B5-B008-99E93F2DE4EA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555D-58B9-4CDB-9D1B-D31AD746BA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042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E5CA-8FBE-40B5-B008-99E93F2DE4EA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555D-58B9-4CDB-9D1B-D31AD746BACD}" type="slidenum">
              <a:rPr lang="nl-NL" smtClean="0"/>
              <a:t>‹nr.›</a:t>
            </a:fld>
            <a:endParaRPr lang="nl-NL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3303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E5CA-8FBE-40B5-B008-99E93F2DE4EA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555D-58B9-4CDB-9D1B-D31AD746BA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966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E5CA-8FBE-40B5-B008-99E93F2DE4EA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555D-58B9-4CDB-9D1B-D31AD746BA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59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E5CA-8FBE-40B5-B008-99E93F2DE4EA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555D-58B9-4CDB-9D1B-D31AD746BA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8681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E5CA-8FBE-40B5-B008-99E93F2DE4EA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555D-58B9-4CDB-9D1B-D31AD746BA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160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E5CA-8FBE-40B5-B008-99E93F2DE4EA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555D-58B9-4CDB-9D1B-D31AD746BA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1876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E5CA-8FBE-40B5-B008-99E93F2DE4EA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555D-58B9-4CDB-9D1B-D31AD746BAC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7153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48FE5CA-8FBE-40B5-B008-99E93F2DE4EA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D2D555D-58B9-4CDB-9D1B-D31AD746BAC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793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CVA &amp; TIA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LF3 periode 9/10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9839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 Antistolling/bloedverdunners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Bloeddrukverlagers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Cholesterolverlagers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Operatie aan de halsslagader (carotis), er wordt dan een stent geplaatst (net als bij het hartinfarct)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Leefregels </a:t>
            </a:r>
            <a:r>
              <a:rPr lang="nl-NL" i="1" dirty="0" smtClean="0"/>
              <a:t>(niet roken, gezond eten (200 gram groente, 2 x fruit), weinig verzadigd vet (vooral onzichtbare vetten), meer onverzadigd vet, matig met alcohol, meer bewegen en ontspannen)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3188499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Gevolgen/prognose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 Restverschijnselen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Gedurende eerste jaren na de TIA krijgt ongeveer één-derde van de patiënten een beroerte, waarvan helft al binnen een jaar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Aanzienlijke kans op een andere vaataandoeningen (gesteldheid van de vaten), bijvoorbeeld in hart of benen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2178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CVA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C</a:t>
            </a:r>
            <a:r>
              <a:rPr lang="nl-NL" dirty="0" smtClean="0"/>
              <a:t>erebro </a:t>
            </a:r>
            <a:r>
              <a:rPr lang="nl-NL" b="1" dirty="0" smtClean="0"/>
              <a:t>V</a:t>
            </a:r>
            <a:r>
              <a:rPr lang="nl-NL" dirty="0" smtClean="0"/>
              <a:t>asculair </a:t>
            </a:r>
            <a:r>
              <a:rPr lang="nl-NL" b="1" dirty="0" smtClean="0"/>
              <a:t>A</a:t>
            </a:r>
            <a:r>
              <a:rPr lang="nl-NL" dirty="0" smtClean="0"/>
              <a:t>ccident = ?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CVA (of beroerte) is de verzamelnaam voor een TIA, herseninfarct en hersenbloeding.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i="1" dirty="0" smtClean="0"/>
              <a:t>Het zijn letterlijk ongelukken van de bloedvaten van de hersenen. Er gaat iets mis in de bloedvoorziening naar de hersenen toe.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816495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Herseninfarct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In de meeste gevallen (80%) gaat het bij een beroerte om een herseninfarct.</a:t>
            </a:r>
          </a:p>
          <a:p>
            <a:endParaRPr lang="nl-NL" dirty="0"/>
          </a:p>
          <a:p>
            <a:r>
              <a:rPr lang="nl-NL" i="1" dirty="0" smtClean="0"/>
              <a:t>Leg het proces van een herseninfarct uit?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Atherosclerose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Bloedplaatjes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Cholesterol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Plaque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Trombose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Embolie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6647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Hersenbloeding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9" y="2084832"/>
            <a:ext cx="9720072" cy="42245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Ernstige vorm van een beroerte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Hevige hoofdpijn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Wat gebeurt hierbij?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2050" name="Picture 2" descr="Uitleg verschil tia herseninfarct en hersenbloe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724" y="3779581"/>
            <a:ext cx="8095290" cy="2529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102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Hersenbloeding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een hersenbloeding scheurt een bloedvat, zodat er bloed in en rondom de hersenen kan stromen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Hierdoor drukt het bloed een deel van het hersenweefsel weg, met als gevolg een beschadiging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Beschadigingen in bloedvatwand door hypertensie, atherosclerose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Deze kunnen uitstulpen (</a:t>
            </a:r>
            <a:r>
              <a:rPr lang="nl-NL" b="1" dirty="0" smtClean="0"/>
              <a:t>aneurysma</a:t>
            </a:r>
            <a:r>
              <a:rPr lang="nl-NL" dirty="0" smtClean="0"/>
              <a:t>) en uiteindelijk scheuren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5556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Diagnose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 CT-scan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MRI-scan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Bloedonderzoek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i="1" dirty="0" smtClean="0"/>
              <a:t>TIA of klein herseninfarct wordt vaak ook een duplexonderzoek gedaan. Met dit onderzoek kan een arts zien waar een bloedvat vernauwd of afgesloten 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i="1" dirty="0"/>
              <a:t> </a:t>
            </a:r>
            <a:r>
              <a:rPr lang="nl-NL" i="1" dirty="0" smtClean="0"/>
              <a:t>Geluidsgolven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i="1" dirty="0"/>
              <a:t> </a:t>
            </a:r>
            <a:r>
              <a:rPr lang="nl-NL" i="1" dirty="0" smtClean="0"/>
              <a:t>Hoe snel stroomt het bloed?</a:t>
            </a:r>
          </a:p>
        </p:txBody>
      </p:sp>
    </p:spTree>
    <p:extLst>
      <p:ext uri="{BB962C8B-B14F-4D97-AF65-F5344CB8AC3E}">
        <p14:creationId xmlns:p14="http://schemas.microsoft.com/office/powerpoint/2010/main" val="975580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/>
              <a:t>Herseninfarct: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Binnen 4,5 uur na eerste symptomen trombolyse starten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Na deze 4,5 uur wordt de kans op herstel steeds kleiner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Kans op complicaties wordt steeds groter</a:t>
            </a:r>
            <a:endParaRPr lang="nl-NL" dirty="0"/>
          </a:p>
          <a:p>
            <a:pPr marL="0" indent="0">
              <a:buNone/>
            </a:pPr>
            <a:r>
              <a:rPr lang="nl-NL" b="1" dirty="0" smtClean="0"/>
              <a:t>Hersenbloeding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Antistolling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Soms operatie om bloeding te verwijderen/druk in hersenen verminderen</a:t>
            </a:r>
          </a:p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 </a:t>
            </a:r>
            <a:r>
              <a:rPr lang="nl-NL" i="1" dirty="0" smtClean="0"/>
              <a:t>Revalidatie: fysiotherapie, ergotherapie, logopedie, psycholoog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0030013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Gevolgen beroerte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b="1" dirty="0" smtClean="0"/>
              <a:t>Lichamelijke gevolgen: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Hemiplegie: verlamming aan één zijde van het lichaam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Hemiparese: gedeeltelijke verlamming of verlies van spierkracht aan één zijde van het lichaam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Contracturen, m.n. de verlamde arm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Halfzijdige gevoelsstoornissen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Hemianopsie: één helft van het gezichtsveld is uitgevallen (door de hersenbeschadiging)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Incontinentie of niet goed uit kunnen plassen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Epilepsie (eerste maanden na beroerte (zowel gegeneraliseerd als partieel)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6518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gevolgen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 Aandacht- en concentratiestoornissen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Geheugenstoornissen (opslaan van informatie)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Voorwerpen of gezichten niet meer herkennen (</a:t>
            </a:r>
            <a:r>
              <a:rPr lang="nl-NL" b="1" dirty="0" smtClean="0"/>
              <a:t>agnosie</a:t>
            </a:r>
            <a:r>
              <a:rPr lang="nl-NL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Stoornissen in planning/uitvoering van doelgerichte activiteiten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Moeite met dagelijkse activiteiten zoals koffiezetten, koken, brood smeren (</a:t>
            </a:r>
            <a:r>
              <a:rPr lang="nl-NL" b="1" dirty="0" smtClean="0"/>
              <a:t>apraxie</a:t>
            </a:r>
            <a:r>
              <a:rPr lang="nl-NL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Constante vermoeidheid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2400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doen vandaag?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 Bespreken opdracht vorige week (epilepsie, MS, Parkinson)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Behandelen theorie CVA, TIA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Opdracht maken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1198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vorige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Epilepsie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Ziekte van Parkinson</a:t>
            </a:r>
          </a:p>
        </p:txBody>
      </p:sp>
    </p:spTree>
    <p:extLst>
      <p:ext uri="{BB962C8B-B14F-4D97-AF65-F5344CB8AC3E}">
        <p14:creationId xmlns:p14="http://schemas.microsoft.com/office/powerpoint/2010/main" val="291376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1913860"/>
            <a:ext cx="9720073" cy="4395500"/>
          </a:xfrm>
        </p:spPr>
        <p:txBody>
          <a:bodyPr>
            <a:normAutofit lnSpcReduction="10000"/>
          </a:bodyPr>
          <a:lstStyle/>
          <a:p>
            <a:r>
              <a:rPr lang="nl-NL" dirty="0" err="1" smtClean="0"/>
              <a:t>Tia</a:t>
            </a:r>
            <a:r>
              <a:rPr lang="nl-NL" dirty="0" smtClean="0"/>
              <a:t> staat voor </a:t>
            </a:r>
            <a:r>
              <a:rPr lang="nl-NL" b="1" dirty="0" err="1" smtClean="0"/>
              <a:t>T</a:t>
            </a:r>
            <a:r>
              <a:rPr lang="nl-NL" dirty="0" err="1" smtClean="0"/>
              <a:t>ransient</a:t>
            </a:r>
            <a:r>
              <a:rPr lang="nl-NL" dirty="0" smtClean="0"/>
              <a:t> </a:t>
            </a:r>
            <a:r>
              <a:rPr lang="nl-NL" b="1" dirty="0" err="1" smtClean="0"/>
              <a:t>I</a:t>
            </a:r>
            <a:r>
              <a:rPr lang="nl-NL" dirty="0" err="1" smtClean="0"/>
              <a:t>schaemic</a:t>
            </a:r>
            <a:r>
              <a:rPr lang="nl-NL" dirty="0" smtClean="0"/>
              <a:t> </a:t>
            </a:r>
            <a:r>
              <a:rPr lang="nl-NL" b="1" dirty="0" smtClean="0"/>
              <a:t>A</a:t>
            </a:r>
            <a:r>
              <a:rPr lang="nl-NL" dirty="0" smtClean="0"/>
              <a:t>ttack, oftewel een tijdelijke </a:t>
            </a:r>
            <a:r>
              <a:rPr lang="nl-NL" dirty="0" err="1" smtClean="0"/>
              <a:t>ischaemische</a:t>
            </a:r>
            <a:r>
              <a:rPr lang="nl-NL" dirty="0" smtClean="0"/>
              <a:t> aanval.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Er loopt een stolsel acuut vast in een hersenslagader en schiet weer los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Dit gebied is belangrijk voor de motoriek of taal</a:t>
            </a:r>
          </a:p>
          <a:p>
            <a:pPr marL="0" indent="0">
              <a:buNone/>
            </a:pPr>
            <a:r>
              <a:rPr lang="nl-NL" i="1" dirty="0" smtClean="0"/>
              <a:t>Verschijnselen zijn vaak: arm/been niet goed bewegen, gezicht hangt scheef, </a:t>
            </a:r>
            <a:r>
              <a:rPr lang="nl-NL" b="1" i="1" dirty="0" smtClean="0"/>
              <a:t>afasie</a:t>
            </a:r>
          </a:p>
          <a:p>
            <a:pPr marL="0" indent="0">
              <a:buNone/>
            </a:pPr>
            <a:r>
              <a:rPr lang="nl-NL" dirty="0" smtClean="0"/>
              <a:t>Diagnose gebeurt door anamnese: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FAST-test (face, arm, speech, time)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Doorverwijzing ziekenhuis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Antistolling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1073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Oorzaken </a:t>
            </a:r>
            <a:r>
              <a:rPr lang="nl-NL" dirty="0" err="1" smtClean="0"/>
              <a:t>tia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 2 halsslagaders aan de voorkant van de hals (carotis)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2 wervelslagaders aan de achterkant van de nek</a:t>
            </a:r>
          </a:p>
          <a:p>
            <a:pPr marL="0" indent="0">
              <a:buNone/>
            </a:pPr>
            <a:r>
              <a:rPr lang="nl-NL" i="1" dirty="0" smtClean="0"/>
              <a:t>Deze slagaders zijn vaak van slechte kwaliteit en hierdoor ontstaan beschadigingen.</a:t>
            </a:r>
          </a:p>
          <a:p>
            <a:pPr marL="0" indent="0">
              <a:buNone/>
            </a:pPr>
            <a:endParaRPr lang="nl-NL" i="1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Bloedplaatjes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Vetten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Plaque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Atherosclerose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5786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 descr="https://m.hersenstichting.nl/wp-content/uploads/2015/05/Trombose-emboli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108" y="1701210"/>
            <a:ext cx="8154085" cy="4031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40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Symptomen </a:t>
            </a:r>
            <a:r>
              <a:rPr lang="nl-NL" dirty="0" err="1" smtClean="0"/>
              <a:t>tia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7" y="2084832"/>
            <a:ext cx="9720073" cy="4023360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Deze treden plotseling en onverwachts op. Er kunnen op één dag zelfs meerdere </a:t>
            </a:r>
            <a:r>
              <a:rPr lang="nl-NL" dirty="0" err="1" smtClean="0"/>
              <a:t>TIA’s</a:t>
            </a:r>
            <a:r>
              <a:rPr lang="nl-NL" dirty="0" smtClean="0"/>
              <a:t> optreden.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(Meestal) kort van aard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Wat als deze klachten niet verdwijnen?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</a:t>
            </a:r>
            <a:r>
              <a:rPr lang="nl-NL" i="1" dirty="0" smtClean="0"/>
              <a:t>Verlammingen in het gezicht, zoals scheve mond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i="1" dirty="0"/>
              <a:t> </a:t>
            </a:r>
            <a:r>
              <a:rPr lang="nl-NL" i="1" dirty="0" smtClean="0"/>
              <a:t>Blindheid aan één of beide ogen/dubbelzien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i="1" dirty="0"/>
              <a:t> </a:t>
            </a:r>
            <a:r>
              <a:rPr lang="nl-NL" i="1" dirty="0" smtClean="0"/>
              <a:t>Wartaal uitspreken, niet uit woorden kunnen komen, taal niet begrijpen, </a:t>
            </a:r>
            <a:r>
              <a:rPr lang="nl-NL" i="1" dirty="0" err="1" smtClean="0"/>
              <a:t>dronkemanspraat</a:t>
            </a:r>
            <a:r>
              <a:rPr lang="nl-NL" i="1" dirty="0" smtClean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i="1" dirty="0" smtClean="0"/>
              <a:t> Spierverlamming aan één lichaamszijde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i="1" dirty="0"/>
              <a:t> </a:t>
            </a:r>
            <a:r>
              <a:rPr lang="nl-NL" i="1" dirty="0" smtClean="0"/>
              <a:t>Tintelingen/gevoelsverlies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i="1" dirty="0"/>
              <a:t> </a:t>
            </a:r>
            <a:r>
              <a:rPr lang="nl-NL" i="1" dirty="0" smtClean="0"/>
              <a:t>Problemen met evenwicht (</a:t>
            </a:r>
            <a:r>
              <a:rPr lang="nl-NL" i="1" dirty="0" err="1" smtClean="0"/>
              <a:t>Menière</a:t>
            </a:r>
            <a:r>
              <a:rPr lang="nl-NL" i="1" dirty="0" smtClean="0"/>
              <a:t> idee)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711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Diagnosestelling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 Klachten verdwijnen vaak weer </a:t>
            </a:r>
            <a:r>
              <a:rPr lang="nl-NL" dirty="0" smtClean="0">
                <a:sym typeface="Wingdings" panose="05000000000000000000" pitchFamily="2" charset="2"/>
              </a:rPr>
              <a:t> over tot orde van de dag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Wél naar huisarts gaan, want?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Symptomen erg belangrijk tijdens TIA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Neuroloog, soms met hulp van cardioloog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Aanvullend onderzoek (bloedonderzoek, hersenscan, echo)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9577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risicofactoren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 Hoog cholesterolgehalte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Hoge bloeddruk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Hartziekten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 Diabetes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Oudere leeftijd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</a:t>
            </a:r>
            <a:r>
              <a:rPr lang="nl-NL" dirty="0" smtClean="0"/>
              <a:t>Ongezonde leefstijl zoals roken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73339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Aangepast 1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E32D91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E83C1F785C764F9A38FCBEC29DD7B3" ma:contentTypeVersion="8" ma:contentTypeDescription="Een nieuw document maken." ma:contentTypeScope="" ma:versionID="9ac9936c4a2dfbb1f9e665ba4258f39a">
  <xsd:schema xmlns:xsd="http://www.w3.org/2001/XMLSchema" xmlns:xs="http://www.w3.org/2001/XMLSchema" xmlns:p="http://schemas.microsoft.com/office/2006/metadata/properties" xmlns:ns3="fe7f3640-dee9-45f0-a89d-e6c05832ed7a" xmlns:ns4="9912d8de-1901-472a-966c-e2330e0360c6" targetNamespace="http://schemas.microsoft.com/office/2006/metadata/properties" ma:root="true" ma:fieldsID="eeae820413acda14c128126e1f25847d" ns3:_="" ns4:_="">
    <xsd:import namespace="fe7f3640-dee9-45f0-a89d-e6c05832ed7a"/>
    <xsd:import namespace="9912d8de-1901-472a-966c-e2330e0360c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7f3640-dee9-45f0-a89d-e6c05832ed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12d8de-1901-472a-966c-e2330e0360c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A0A00C-518F-415D-92AD-BFADE0E12A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CCD6E2-A35A-4894-B3E2-B6B6E7ABA612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fe7f3640-dee9-45f0-a89d-e6c05832ed7a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9912d8de-1901-472a-966c-e2330e0360c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8302C56-50BA-4A94-B05D-72E31055C8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7f3640-dee9-45f0-a89d-e6c05832ed7a"/>
    <ds:schemaRef ds:uri="9912d8de-1901-472a-966c-e2330e0360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952</TotalTime>
  <Words>782</Words>
  <Application>Microsoft Office PowerPoint</Application>
  <PresentationFormat>Breedbeeld</PresentationFormat>
  <Paragraphs>119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5" baseType="lpstr">
      <vt:lpstr>Arial</vt:lpstr>
      <vt:lpstr>Century Gothic</vt:lpstr>
      <vt:lpstr>Tw Cen MT</vt:lpstr>
      <vt:lpstr>Wingdings</vt:lpstr>
      <vt:lpstr>Wingdings 3</vt:lpstr>
      <vt:lpstr>Integraal</vt:lpstr>
      <vt:lpstr>CVA &amp; TIA</vt:lpstr>
      <vt:lpstr>Wat doen vandaag?</vt:lpstr>
      <vt:lpstr>Opdracht vorige week</vt:lpstr>
      <vt:lpstr>TIA</vt:lpstr>
      <vt:lpstr>Oorzaken tia</vt:lpstr>
      <vt:lpstr>PowerPoint-presentatie</vt:lpstr>
      <vt:lpstr>Symptomen tia</vt:lpstr>
      <vt:lpstr>Diagnosestelling</vt:lpstr>
      <vt:lpstr>risicofactoren</vt:lpstr>
      <vt:lpstr>Behandeling</vt:lpstr>
      <vt:lpstr>Gevolgen/prognose</vt:lpstr>
      <vt:lpstr>CVA</vt:lpstr>
      <vt:lpstr>Herseninfarct</vt:lpstr>
      <vt:lpstr>Hersenbloeding</vt:lpstr>
      <vt:lpstr>Hersenbloeding</vt:lpstr>
      <vt:lpstr>Diagnose</vt:lpstr>
      <vt:lpstr>Behandeling </vt:lpstr>
      <vt:lpstr>Gevolgen beroerte</vt:lpstr>
      <vt:lpstr>Cognitieve gevolgen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CVA &amp; TIA</dc:title>
  <dc:creator>Hanneke van Tuinen</dc:creator>
  <cp:lastModifiedBy>Hanneke van Tuinen</cp:lastModifiedBy>
  <cp:revision>13</cp:revision>
  <dcterms:created xsi:type="dcterms:W3CDTF">2019-09-18T18:45:49Z</dcterms:created>
  <dcterms:modified xsi:type="dcterms:W3CDTF">2019-09-19T10:39:50Z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0x0101007EE83C1F785C764F9A38FCBEC29DD7B3</vt:lpwstr>
  </property>
</Properties>
</file>